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7" r:id="rId6"/>
    <p:sldId id="293" r:id="rId7"/>
    <p:sldId id="294" r:id="rId8"/>
    <p:sldId id="258" r:id="rId9"/>
    <p:sldId id="264" r:id="rId10"/>
    <p:sldId id="292" r:id="rId11"/>
    <p:sldId id="295" r:id="rId12"/>
    <p:sldId id="296" r:id="rId13"/>
    <p:sldId id="297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3204" autoAdjust="0"/>
  </p:normalViewPr>
  <p:slideViewPr>
    <p:cSldViewPr snapToGrid="0">
      <p:cViewPr varScale="1">
        <p:scale>
          <a:sx n="80" d="100"/>
          <a:sy n="80" d="100"/>
        </p:scale>
        <p:origin x="114" y="1626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C504-17E3-1E0A-9C83-6FE8E39B3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F4390E-246E-A3C4-CE98-64ACA6F065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DE3F76-2BE2-261D-67A5-56091518B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2C69E-6205-1447-99D8-5477364D8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385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B4777-6C1F-16ED-1BCD-85CED1C6F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4EBEC2-CB55-2EE9-871F-AED58D5217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50FF7-585B-0855-9B1D-53B0D8990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C630C-B23C-8A31-B48D-3AB8DC232D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24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1B463-0C3C-937C-F6EA-1EE1175B1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C6DBE2-645D-13E9-6EAB-2F504575C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6AFEC3-E8DC-EE11-9303-B77E006FA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5FF37-52FC-A474-C656-3BECEA7A1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994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22D88-40FC-3A58-9A8C-10393B497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EAC2D8-B3E6-EF33-4D1F-AB8182BD1E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52BB90-44E2-9886-67A6-F5D131768C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BA9E0-D333-5EEE-9F54-89066F7DAD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3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9CF55-3E51-C5F4-7ED1-2EA2ED325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E8CF08-5ECF-7430-211F-395D072AE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4D25E-BFD3-D3EE-8FA0-86E4733C5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87C37-8011-1855-FF26-4EF688A0F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029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4F797-D3D3-370A-2CC5-1CDD32709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7F0314-C1AD-4274-B815-B2D0276B4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FAF52A-1F41-3AF5-D548-43C061A7AF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5E34C-1DFD-6CA3-3ED2-0EFA963A7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692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Predicting Song Popularity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A1492-3E58-1292-4C80-D4D6FBCC3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D4406-0A5A-878D-8C8C-38F4586A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>
                <a:latin typeface="Avenir Next LT Pro (Body)"/>
              </a:rPr>
              <a:t>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97738-68B5-09A4-C79E-F72FCBD0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latin typeface="Avenir Next LT Pro (Body)"/>
              </a:rPr>
              <a:pPr/>
              <a:t>10</a:t>
            </a:fld>
            <a:endParaRPr lang="en-US" dirty="0">
              <a:latin typeface="Avenir Next LT Pro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C82D15-5686-082D-3D22-14CC22A62502}"/>
              </a:ext>
            </a:extLst>
          </p:cNvPr>
          <p:cNvSpPr txBox="1"/>
          <p:nvPr/>
        </p:nvSpPr>
        <p:spPr>
          <a:xfrm>
            <a:off x="762001" y="2515486"/>
            <a:ext cx="6589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Next LT Pro (Body)"/>
              </a:rPr>
              <a:t>Unfortunately, predicting popularity of songs is extremely difficult, and requires a huge amount of data from a variety of sources. Cultural movements and changes, marketing, artists, producers, content of songs, </a:t>
            </a:r>
            <a:r>
              <a:rPr lang="en-US" dirty="0" err="1">
                <a:solidFill>
                  <a:schemeClr val="bg1"/>
                </a:solidFill>
                <a:latin typeface="Avenir Next LT Pro (Body)"/>
              </a:rPr>
              <a:t>etc</a:t>
            </a:r>
            <a:r>
              <a:rPr lang="en-US" dirty="0">
                <a:solidFill>
                  <a:schemeClr val="bg1"/>
                </a:solidFill>
                <a:latin typeface="Avenir Next LT Pro (Body)"/>
              </a:rPr>
              <a:t> are all required to be accurate. I believe accurately predicting popularity would require multiple models acting in unison, from classification models to regression models in order to produce the best outcome.</a:t>
            </a:r>
          </a:p>
        </p:txBody>
      </p:sp>
    </p:spTree>
    <p:extLst>
      <p:ext uri="{BB962C8B-B14F-4D97-AF65-F5344CB8AC3E}">
        <p14:creationId xmlns:p14="http://schemas.microsoft.com/office/powerpoint/2010/main" val="68477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r>
              <a:rPr lang="en-US" dirty="0"/>
              <a:t>Champlin Smith</a:t>
            </a:r>
          </a:p>
          <a:p>
            <a:r>
              <a:rPr lang="en-US" dirty="0"/>
              <a:t>champsmith@my365.bellevue.edu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/>
          </a:bodyPr>
          <a:lstStyle/>
          <a:p>
            <a:r>
              <a:rPr lang="en-US" dirty="0"/>
              <a:t>Hypothesis</a:t>
            </a:r>
          </a:p>
          <a:p>
            <a:r>
              <a:rPr lang="en-US" dirty="0"/>
              <a:t>Data Source</a:t>
            </a:r>
          </a:p>
          <a:p>
            <a:r>
              <a:rPr lang="en-US" dirty="0"/>
              <a:t>Feature Selection</a:t>
            </a:r>
          </a:p>
          <a:p>
            <a:r>
              <a:rPr lang="en-US" dirty="0"/>
              <a:t>Variable Histograms and Outliers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14C8E-E7B2-763D-2400-E419463FB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C86F8-2CC8-6741-7C03-472AAAD2E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624918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D7C1D6D2-95A2-3E92-2AA7-81A3DCBD2D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61C66670-CBDA-5DC1-ADBB-0AA8BE326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67653E-0FF2-15A9-F68B-803D9151F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797ECCE-3A89-23E6-5CC1-C73B600919FD}"/>
              </a:ext>
            </a:extLst>
          </p:cNvPr>
          <p:cNvSpPr txBox="1">
            <a:spLocks/>
          </p:cNvSpPr>
          <p:nvPr/>
        </p:nvSpPr>
        <p:spPr>
          <a:xfrm>
            <a:off x="4174091" y="1586805"/>
            <a:ext cx="6594768" cy="50505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4715E-8615-F14C-F7F1-B2FFEE7BB07C}"/>
              </a:ext>
            </a:extLst>
          </p:cNvPr>
          <p:cNvSpPr txBox="1"/>
          <p:nvPr/>
        </p:nvSpPr>
        <p:spPr>
          <a:xfrm>
            <a:off x="4282197" y="1599593"/>
            <a:ext cx="75538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 am curious how to predict song popularity on Spotify. I get really into music, but only on select songs. I am very picky on what I like, but it’s always a supply-side struggle to find enough good songs that I like. It seems like there is an endless amount of artists and new songs, but songs that I personally like has always remained a low, steady ratio of all songs created.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 this study, I will determine if I can better identify how popular a song will be on Spotify by using multivariate regression modeling, EDA, and visualizations. </a:t>
            </a:r>
          </a:p>
        </p:txBody>
      </p:sp>
    </p:spTree>
    <p:extLst>
      <p:ext uri="{BB962C8B-B14F-4D97-AF65-F5344CB8AC3E}">
        <p14:creationId xmlns:p14="http://schemas.microsoft.com/office/powerpoint/2010/main" val="466839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E371B-6B62-3943-B297-2AD6EA22B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FE9CB-8373-E5E0-00B9-096012351C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624918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Source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0AD2AF36-B0D7-F4BE-5FD7-A4B814586F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E58C5DE-C8D9-467A-2429-1E34ED0FD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2F96280-FAE2-D60E-2C13-65D0F6CA7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EBBE95E1-A891-0AFA-F11D-966E42BC94D1}"/>
              </a:ext>
            </a:extLst>
          </p:cNvPr>
          <p:cNvSpPr txBox="1">
            <a:spLocks/>
          </p:cNvSpPr>
          <p:nvPr/>
        </p:nvSpPr>
        <p:spPr>
          <a:xfrm>
            <a:off x="4174091" y="1586805"/>
            <a:ext cx="6594768" cy="50505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91EE16-6ABE-61F9-EF54-C72EC8B1885D}"/>
              </a:ext>
            </a:extLst>
          </p:cNvPr>
          <p:cNvSpPr txBox="1"/>
          <p:nvPr/>
        </p:nvSpPr>
        <p:spPr>
          <a:xfrm>
            <a:off x="4282197" y="1599593"/>
            <a:ext cx="7553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data source has ultimately come from Spotify’s API, but the specific sampling of data from that API comes from Kaggle, a website that provides </a:t>
            </a:r>
            <a:r>
              <a:rPr lang="en-US" dirty="0" err="1">
                <a:solidFill>
                  <a:schemeClr val="bg1"/>
                </a:solidFill>
              </a:rPr>
              <a:t>datasources</a:t>
            </a:r>
            <a:r>
              <a:rPr lang="en-US" dirty="0">
                <a:solidFill>
                  <a:schemeClr val="bg1"/>
                </a:solidFill>
              </a:rPr>
              <a:t> specifically for open source, public data science usage.</a:t>
            </a:r>
          </a:p>
        </p:txBody>
      </p:sp>
    </p:spTree>
    <p:extLst>
      <p:ext uri="{BB962C8B-B14F-4D97-AF65-F5344CB8AC3E}">
        <p14:creationId xmlns:p14="http://schemas.microsoft.com/office/powerpoint/2010/main" val="3883824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624918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selection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750C5913-B846-D2B5-4586-82225BD644FC}"/>
              </a:ext>
            </a:extLst>
          </p:cNvPr>
          <p:cNvSpPr txBox="1">
            <a:spLocks/>
          </p:cNvSpPr>
          <p:nvPr/>
        </p:nvSpPr>
        <p:spPr>
          <a:xfrm>
            <a:off x="4174091" y="1586805"/>
            <a:ext cx="6594768" cy="50505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8A83E-8A32-F748-5CD9-8F0D79A4593C}"/>
              </a:ext>
            </a:extLst>
          </p:cNvPr>
          <p:cNvSpPr txBox="1"/>
          <p:nvPr/>
        </p:nvSpPr>
        <p:spPr>
          <a:xfrm>
            <a:off x="4282197" y="1599593"/>
            <a:ext cx="75538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Danceability – How suitable a track is for dancing (0.0 – 1.0).</a:t>
            </a:r>
          </a:p>
          <a:p>
            <a:r>
              <a:rPr lang="en-US" dirty="0">
                <a:solidFill>
                  <a:schemeClr val="bg1"/>
                </a:solidFill>
              </a:rPr>
              <a:t>- Energy – Intensity and activity level of a song (0.0 – 1.0).</a:t>
            </a:r>
          </a:p>
          <a:p>
            <a:r>
              <a:rPr lang="en-US" dirty="0">
                <a:solidFill>
                  <a:schemeClr val="bg1"/>
                </a:solidFill>
              </a:rPr>
              <a:t>- Loudness – Overall loudness in decibels (dB).</a:t>
            </a:r>
          </a:p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Speechiness</a:t>
            </a:r>
            <a:r>
              <a:rPr lang="en-US" dirty="0">
                <a:solidFill>
                  <a:schemeClr val="bg1"/>
                </a:solidFill>
              </a:rPr>
              <a:t> – Presence of spoken words in the track (0.0 – 1.0).</a:t>
            </a:r>
          </a:p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Acousticness</a:t>
            </a:r>
            <a:r>
              <a:rPr lang="en-US" dirty="0">
                <a:solidFill>
                  <a:schemeClr val="bg1"/>
                </a:solidFill>
              </a:rPr>
              <a:t> – Probability that a track is acoustic (0.0 – 1.0).</a:t>
            </a:r>
          </a:p>
          <a:p>
            <a:r>
              <a:rPr lang="en-US" dirty="0">
                <a:solidFill>
                  <a:schemeClr val="bg1"/>
                </a:solidFill>
              </a:rPr>
              <a:t>- Liveness – Probability of a live audience (0.0 – 1.0).</a:t>
            </a:r>
          </a:p>
          <a:p>
            <a:r>
              <a:rPr lang="en-US" dirty="0">
                <a:solidFill>
                  <a:schemeClr val="bg1"/>
                </a:solidFill>
              </a:rPr>
              <a:t>- Valence – Musical positivity or happiness (0.0 – 1.0).</a:t>
            </a:r>
          </a:p>
          <a:p>
            <a:r>
              <a:rPr lang="en-US" dirty="0">
                <a:solidFill>
                  <a:schemeClr val="bg1"/>
                </a:solidFill>
              </a:rPr>
              <a:t>- Tempo – Beats per minute (BPM) of the track.</a:t>
            </a:r>
          </a:p>
          <a:p>
            <a:r>
              <a:rPr lang="en-US" dirty="0">
                <a:solidFill>
                  <a:schemeClr val="bg1"/>
                </a:solidFill>
              </a:rPr>
              <a:t>- Key– Musical key (major/minor).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Variable histograms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37D64-15DA-698E-1646-38B96D483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09" y="2231741"/>
            <a:ext cx="7011378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6E10C-9A3E-39E1-17B1-B89F553EA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88BD1-EABB-F6D2-99E3-669E41930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>
                <a:latin typeface="Avenir Next LT Pro (Body)"/>
              </a:rPr>
              <a:t>Variable outliers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AFF4D-AB32-EADF-9CC8-D3575A79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latin typeface="Avenir Next LT Pro (Body)"/>
              </a:rPr>
              <a:pPr/>
              <a:t>7</a:t>
            </a:fld>
            <a:endParaRPr lang="en-US" dirty="0">
              <a:latin typeface="Avenir Next LT Pro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27E55-7ADC-DDAB-326C-FA07BC5B2AB3}"/>
              </a:ext>
            </a:extLst>
          </p:cNvPr>
          <p:cNvSpPr txBox="1"/>
          <p:nvPr/>
        </p:nvSpPr>
        <p:spPr>
          <a:xfrm>
            <a:off x="762001" y="2515486"/>
            <a:ext cx="65891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Next LT Pro (Body)"/>
              </a:rPr>
              <a:t>For the most part, this dataset is relatively clean and does not contain significant outliers. However, listen before I go by Billie Eilish has a 0 for energy, but there are other tracks in the dataset that have a slower rhythm. I believe this to be a data error, and I will therefore be interpolating a value for this field. </a:t>
            </a:r>
            <a:r>
              <a:rPr lang="en-US" dirty="0" err="1">
                <a:solidFill>
                  <a:schemeClr val="bg1"/>
                </a:solidFill>
                <a:latin typeface="Avenir Next LT Pro (Body)"/>
              </a:rPr>
              <a:t>rnp</a:t>
            </a:r>
            <a:r>
              <a:rPr lang="en-US" dirty="0">
                <a:solidFill>
                  <a:schemeClr val="bg1"/>
                </a:solidFill>
                <a:latin typeface="Avenir Next LT Pro (Body)"/>
              </a:rPr>
              <a:t> (feat. </a:t>
            </a:r>
            <a:r>
              <a:rPr lang="en-US" dirty="0" err="1">
                <a:solidFill>
                  <a:schemeClr val="bg1"/>
                </a:solidFill>
                <a:latin typeface="Avenir Next LT Pro (Body)"/>
              </a:rPr>
              <a:t>anderson</a:t>
            </a:r>
            <a:r>
              <a:rPr lang="en-US" dirty="0">
                <a:solidFill>
                  <a:schemeClr val="bg1"/>
                </a:solidFill>
                <a:latin typeface="Avenir Next LT Pro (Body)"/>
              </a:rPr>
              <a:t> .</a:t>
            </a:r>
            <a:r>
              <a:rPr lang="en-US" dirty="0" err="1">
                <a:solidFill>
                  <a:schemeClr val="bg1"/>
                </a:solidFill>
                <a:latin typeface="Avenir Next LT Pro (Body)"/>
              </a:rPr>
              <a:t>paak</a:t>
            </a:r>
            <a:r>
              <a:rPr lang="en-US" dirty="0">
                <a:solidFill>
                  <a:schemeClr val="bg1"/>
                </a:solidFill>
                <a:latin typeface="Avenir Next LT Pro (Body)"/>
              </a:rPr>
              <a:t>) by </a:t>
            </a:r>
            <a:r>
              <a:rPr lang="en-US" dirty="0" err="1">
                <a:solidFill>
                  <a:schemeClr val="bg1"/>
                </a:solidFill>
                <a:latin typeface="Avenir Next LT Pro (Body)"/>
              </a:rPr>
              <a:t>Ybncordae</a:t>
            </a:r>
            <a:r>
              <a:rPr lang="en-US" dirty="0">
                <a:solidFill>
                  <a:schemeClr val="bg1"/>
                </a:solidFill>
                <a:latin typeface="Avenir Next LT Pro (Body)"/>
              </a:rPr>
              <a:t> has 0.99999999 for </a:t>
            </a:r>
            <a:r>
              <a:rPr lang="en-US" dirty="0" err="1">
                <a:solidFill>
                  <a:schemeClr val="bg1"/>
                </a:solidFill>
                <a:latin typeface="Avenir Next LT Pro (Body)"/>
              </a:rPr>
              <a:t>speechiness</a:t>
            </a:r>
            <a:r>
              <a:rPr lang="en-US" dirty="0">
                <a:solidFill>
                  <a:schemeClr val="bg1"/>
                </a:solidFill>
                <a:latin typeface="Avenir Next LT Pro (Body)"/>
              </a:rPr>
              <a:t>, and will also be interpolated. The next highest value is .59, so I believe this is a data error. </a:t>
            </a:r>
          </a:p>
          <a:p>
            <a:endParaRPr lang="en-US" dirty="0">
              <a:solidFill>
                <a:schemeClr val="bg1"/>
              </a:solidFill>
              <a:latin typeface="Avenir Next LT Pro (Body)"/>
            </a:endParaRPr>
          </a:p>
          <a:p>
            <a:r>
              <a:rPr lang="en-US" dirty="0">
                <a:solidFill>
                  <a:schemeClr val="bg1"/>
                </a:solidFill>
                <a:latin typeface="Avenir Next LT Pro (Body)"/>
              </a:rPr>
              <a:t>Other than those small outliers, the dataset is very clean as it comes from Spotify’s API.</a:t>
            </a:r>
          </a:p>
          <a:p>
            <a:br>
              <a:rPr lang="en-US" dirty="0">
                <a:solidFill>
                  <a:schemeClr val="bg1"/>
                </a:solidFill>
                <a:latin typeface="Avenir Next LT Pro (Body)"/>
              </a:rPr>
            </a:br>
            <a:br>
              <a:rPr lang="en-US" dirty="0">
                <a:solidFill>
                  <a:schemeClr val="bg1"/>
                </a:solidFill>
                <a:latin typeface="Avenir Next LT Pro (Body)"/>
              </a:rPr>
            </a:br>
            <a:endParaRPr lang="en-US" dirty="0">
              <a:solidFill>
                <a:schemeClr val="bg1"/>
              </a:solidFill>
              <a:latin typeface="Avenir Next LT Pro (Body)"/>
            </a:endParaRPr>
          </a:p>
        </p:txBody>
      </p:sp>
    </p:spTree>
    <p:extLst>
      <p:ext uri="{BB962C8B-B14F-4D97-AF65-F5344CB8AC3E}">
        <p14:creationId xmlns:p14="http://schemas.microsoft.com/office/powerpoint/2010/main" val="1965557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84E34-2CFD-9CE8-EC70-0CB4F1A1F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93D0D-D33D-CB51-E3AC-1EA9DC3F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>
                <a:latin typeface="Avenir Next LT Pro (Body)"/>
              </a:rPr>
              <a:t>First Model Outcome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F0324-57F2-F1C2-B055-5006ED21E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latin typeface="Avenir Next LT Pro (Body)"/>
              </a:rPr>
              <a:pPr/>
              <a:t>8</a:t>
            </a:fld>
            <a:endParaRPr lang="en-US" dirty="0">
              <a:latin typeface="Avenir Next LT Pro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42F65-20B9-D76C-2BE9-5CCFD1529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835" y="2337742"/>
            <a:ext cx="4945482" cy="41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30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78746-9BD7-4885-016F-AB58FC819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7310F-6348-0DF5-EBBE-CD7FD4024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>
            <a:normAutofit/>
          </a:bodyPr>
          <a:lstStyle/>
          <a:p>
            <a:r>
              <a:rPr lang="en-US" dirty="0">
                <a:latin typeface="Avenir Next LT Pro (Body)"/>
              </a:rPr>
              <a:t>Multivariate model after step-wise feature selection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80C8D-201F-B7F9-BB6A-916B8801A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latin typeface="Avenir Next LT Pro (Body)"/>
              </a:rPr>
              <a:pPr/>
              <a:t>9</a:t>
            </a:fld>
            <a:endParaRPr lang="en-US" dirty="0">
              <a:latin typeface="Avenir Next LT Pro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C328DA-C8F7-5EB5-7504-23B40ABFB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067" y="3041183"/>
            <a:ext cx="4746933" cy="331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2590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{1E9E49D7-8C8E-41AE-906A-65D5DAEAA8BE}tf33968143_win32</Template>
  <TotalTime>348</TotalTime>
  <Words>524</Words>
  <Application>Microsoft Office PowerPoint</Application>
  <PresentationFormat>Widescreen</PresentationFormat>
  <Paragraphs>52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Avenir Next LT Pro (Body)</vt:lpstr>
      <vt:lpstr>Calibri</vt:lpstr>
      <vt:lpstr>Custom</vt:lpstr>
      <vt:lpstr>Predicting Song Popularity</vt:lpstr>
      <vt:lpstr>Overview</vt:lpstr>
      <vt:lpstr>Hypothesis</vt:lpstr>
      <vt:lpstr>Data Source</vt:lpstr>
      <vt:lpstr>Feature selection</vt:lpstr>
      <vt:lpstr>Variable histograms</vt:lpstr>
      <vt:lpstr>Variable outliers</vt:lpstr>
      <vt:lpstr>First Model Outcome</vt:lpstr>
      <vt:lpstr>Multivariate model after step-wise feature selection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Champlin Smith</dc:creator>
  <cp:lastModifiedBy>Champlin Smith</cp:lastModifiedBy>
  <cp:revision>13</cp:revision>
  <dcterms:created xsi:type="dcterms:W3CDTF">2024-09-02T01:33:55Z</dcterms:created>
  <dcterms:modified xsi:type="dcterms:W3CDTF">2025-03-03T03:06:10Z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